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2" r:id="rId2"/>
    <p:sldId id="257" r:id="rId3"/>
    <p:sldId id="267" r:id="rId4"/>
    <p:sldId id="270" r:id="rId5"/>
    <p:sldId id="263" r:id="rId6"/>
    <p:sldId id="268" r:id="rId7"/>
    <p:sldId id="265" r:id="rId8"/>
    <p:sldId id="266" r:id="rId9"/>
    <p:sldId id="261" r:id="rId10"/>
    <p:sldId id="258" r:id="rId11"/>
    <p:sldId id="269" r:id="rId12"/>
    <p:sldId id="260" r:id="rId13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15"/>
      <p:bold r:id="rId16"/>
      <p:italic r:id="rId17"/>
      <p:boldItalic r:id="rId18"/>
    </p:embeddedFont>
    <p:embeddedFont>
      <p:font typeface="Inter Light" panose="02010600030101010101" charset="0"/>
      <p:regular r:id="rId19"/>
      <p:bold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aleway Light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8wS6lnMR1G96MRMK/PQFQnON5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25" autoAdjust="0"/>
  </p:normalViewPr>
  <p:slideViewPr>
    <p:cSldViewPr snapToGrid="0">
      <p:cViewPr varScale="1">
        <p:scale>
          <a:sx n="143" d="100"/>
          <a:sy n="143" d="100"/>
        </p:scale>
        <p:origin x="148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 2012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298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/>
              <a:t>Since 2001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87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Consumer Levels – </a:t>
            </a:r>
            <a:r>
              <a:rPr lang="en-US" altLang="zh-CN" dirty="0"/>
              <a:t>Windows 365, </a:t>
            </a:r>
            <a:r>
              <a:rPr lang="en-US" dirty="0"/>
              <a:t>Microsoft 365 (Office 365)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Enterprise Levels – Windows 365, </a:t>
            </a:r>
            <a:r>
              <a:rPr lang="en-US" altLang="zh-CN" dirty="0"/>
              <a:t>Microsoft 365, </a:t>
            </a:r>
            <a:r>
              <a:rPr lang="en-US" dirty="0"/>
              <a:t>Power Platform, </a:t>
            </a:r>
            <a:r>
              <a:rPr lang="en-US" altLang="zh-CN" dirty="0"/>
              <a:t>Azure, Dynamic 365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DL-master" type="title">
  <p:cSld name="TITLE">
    <p:bg>
      <p:bgPr>
        <a:solidFill>
          <a:srgbClr val="000000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311708" y="10434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Courier New"/>
              <a:buNone/>
              <a:defRPr sz="5300" b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415125" y="35180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Courier New"/>
              <a:buNone/>
              <a:defRPr sz="29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" name="Google Shape;1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88792" y="232542"/>
            <a:ext cx="1443500" cy="13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9pPr>
          </a:lstStyle>
          <a:p>
            <a:r>
              <a:t>xx%</a:t>
            </a:r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304800" y="1165623"/>
            <a:ext cx="8686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850" tIns="41400" rIns="82850" bIns="41400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dt" idx="10"/>
          </p:nvPr>
        </p:nvSpPr>
        <p:spPr>
          <a:xfrm>
            <a:off x="6477000" y="57154"/>
            <a:ext cx="25146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850" tIns="41400" rIns="82850" bIns="4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ftr" idx="11"/>
          </p:nvPr>
        </p:nvSpPr>
        <p:spPr>
          <a:xfrm>
            <a:off x="3581400" y="57152"/>
            <a:ext cx="28956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850" tIns="41400" rIns="82850" bIns="414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sldNum" idx="12"/>
          </p:nvPr>
        </p:nvSpPr>
        <p:spPr>
          <a:xfrm>
            <a:off x="8229600" y="4855465"/>
            <a:ext cx="759000" cy="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850" tIns="41400" rIns="82850" bIns="414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8229600" y="4855465"/>
            <a:ext cx="759000" cy="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850" tIns="41400" rIns="82850" bIns="414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23"/>
          <p:cNvSpPr txBox="1"/>
          <p:nvPr/>
        </p:nvSpPr>
        <p:spPr>
          <a:xfrm>
            <a:off x="304800" y="4855524"/>
            <a:ext cx="7859400" cy="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850" tIns="41400" rIns="82850" bIns="4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67" name="Google Shape;6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9832" y="445032"/>
            <a:ext cx="635756" cy="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8229600" y="4749377"/>
            <a:ext cx="759000" cy="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850" tIns="41400" rIns="82850" bIns="414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71" name="Google Shape;7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8247" y="4615102"/>
            <a:ext cx="1330150" cy="3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2352861" y="274320"/>
            <a:ext cx="589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225" tIns="34600" rIns="69225" bIns="346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aleway Light"/>
              <a:buNone/>
              <a:defRPr sz="27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/>
          <p:nvPr/>
        </p:nvSpPr>
        <p:spPr>
          <a:xfrm>
            <a:off x="0" y="251138"/>
            <a:ext cx="2180700" cy="270600"/>
          </a:xfrm>
          <a:prstGeom prst="rect">
            <a:avLst/>
          </a:prstGeom>
          <a:gradFill>
            <a:gsLst>
              <a:gs pos="0">
                <a:srgbClr val="8CCEFF"/>
              </a:gs>
              <a:gs pos="50000">
                <a:srgbClr val="B9DDFD"/>
              </a:gs>
              <a:gs pos="100000">
                <a:srgbClr val="DCEEFE"/>
              </a:gs>
            </a:gsLst>
            <a:lin ang="0" scaled="0"/>
          </a:gradFill>
          <a:ln>
            <a:noFill/>
          </a:ln>
        </p:spPr>
        <p:txBody>
          <a:bodyPr spcFirstLastPara="1" wrap="square" lIns="69225" tIns="34600" rIns="69225" bIns="34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sldNum" idx="12"/>
          </p:nvPr>
        </p:nvSpPr>
        <p:spPr>
          <a:xfrm>
            <a:off x="8229600" y="4749377"/>
            <a:ext cx="759000" cy="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850" tIns="41400" rIns="82850" bIns="414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77" name="Google Shape;7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8247" y="4615102"/>
            <a:ext cx="1330150" cy="3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5"/>
          <p:cNvSpPr txBox="1">
            <a:spLocks noGrp="1"/>
          </p:cNvSpPr>
          <p:nvPr>
            <p:ph type="title"/>
          </p:nvPr>
        </p:nvSpPr>
        <p:spPr>
          <a:xfrm>
            <a:off x="2352861" y="274320"/>
            <a:ext cx="589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225" tIns="34600" rIns="69225" bIns="346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aleway Light"/>
              <a:buNone/>
              <a:defRPr sz="2700">
                <a:solidFill>
                  <a:srgbClr val="59595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/>
          <p:nvPr/>
        </p:nvSpPr>
        <p:spPr>
          <a:xfrm>
            <a:off x="0" y="251138"/>
            <a:ext cx="2180700" cy="270600"/>
          </a:xfrm>
          <a:prstGeom prst="rect">
            <a:avLst/>
          </a:prstGeom>
          <a:gradFill>
            <a:gsLst>
              <a:gs pos="0">
                <a:srgbClr val="8CCEFF"/>
              </a:gs>
              <a:gs pos="50000">
                <a:srgbClr val="B9DDFD"/>
              </a:gs>
              <a:gs pos="100000">
                <a:srgbClr val="DCEEFE"/>
              </a:gs>
            </a:gsLst>
            <a:lin ang="0" scaled="0"/>
          </a:gradFill>
          <a:ln>
            <a:noFill/>
          </a:ln>
        </p:spPr>
        <p:txBody>
          <a:bodyPr spcFirstLastPara="1" wrap="square" lIns="69225" tIns="34600" rIns="69225" bIns="34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" name="Google Shape;2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21014" y="445064"/>
            <a:ext cx="635775" cy="57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KDL Master 2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311708" y="10434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Courier New"/>
              <a:buNone/>
              <a:defRPr sz="5300" b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5300"/>
              <a:buFont typeface="Raleway"/>
              <a:buNone/>
              <a:defRPr sz="53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>
            <a:off x="415125" y="35180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Courier New"/>
              <a:buNone/>
              <a:defRPr sz="29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50" y="77825"/>
            <a:ext cx="2515761" cy="8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browse/?products=power-platform&amp;terms=Power%20Automat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werautomate.microsoft.com/en-us/templat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300" tIns="92300" rIns="92300" bIns="92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9D32EC-77C0-9BDC-1EBE-CA47B7D6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300" tIns="92300" rIns="92300" bIns="92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GB" dirty="0"/>
              <a:t>Power Platform</a:t>
            </a:r>
            <a:endParaRPr dirty="0"/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311700" y="4276975"/>
            <a:ext cx="85206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dirty="0"/>
              <a:t>Microsoft Learn: </a:t>
            </a:r>
            <a:r>
              <a:rPr lang="en-GB" sz="1600" u="sng" dirty="0">
                <a:solidFill>
                  <a:schemeClr val="hlink"/>
                </a:solidFill>
                <a:hlinkClick r:id="rId3"/>
              </a:rPr>
              <a:t>Power Platform</a:t>
            </a:r>
            <a:endParaRPr sz="1600" dirty="0"/>
          </a:p>
        </p:txBody>
      </p:sp>
      <p:pic>
        <p:nvPicPr>
          <p:cNvPr id="1026" name="Picture 2" descr="Microsoft Power Platform Overview">
            <a:extLst>
              <a:ext uri="{FF2B5EF4-FFF2-40B4-BE49-F238E27FC236}">
                <a16:creationId xmlns:a16="http://schemas.microsoft.com/office/drawing/2014/main" id="{E27B7C27-B17B-6B59-51F3-2C5B8520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45" y="1389070"/>
            <a:ext cx="4264310" cy="2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BC826E-A712-4238-A6FC-0F25160A8D85}"/>
              </a:ext>
            </a:extLst>
          </p:cNvPr>
          <p:cNvSpPr/>
          <p:nvPr/>
        </p:nvSpPr>
        <p:spPr>
          <a:xfrm>
            <a:off x="2691196" y="1677122"/>
            <a:ext cx="472368" cy="2340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Overview of the relation between Microsoft Power Platform and connections to other services.">
            <a:extLst>
              <a:ext uri="{FF2B5EF4-FFF2-40B4-BE49-F238E27FC236}">
                <a16:creationId xmlns:a16="http://schemas.microsoft.com/office/drawing/2014/main" id="{0FA9F907-BB37-BD58-8590-8B6B68658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1893"/>
            <a:ext cx="9144000" cy="277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CCEE-4C67-A497-F928-5AEB8B33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PAD comes in Windows 11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2046A-B6E5-31D5-E975-C96DFB307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50" y="1098014"/>
            <a:ext cx="7378299" cy="37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7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300" tIns="92300" rIns="92300" bIns="92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GB" dirty="0"/>
              <a:t>Connectors and Templates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5EA39-1618-A457-DA6B-6EE14D98B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582" y="1099406"/>
            <a:ext cx="4818836" cy="3177569"/>
          </a:xfrm>
          <a:prstGeom prst="rect">
            <a:avLst/>
          </a:prstGeom>
        </p:spPr>
      </p:pic>
      <p:sp>
        <p:nvSpPr>
          <p:cNvPr id="4" name="Google Shape;104;p3">
            <a:hlinkClick r:id="rId4"/>
            <a:extLst>
              <a:ext uri="{FF2B5EF4-FFF2-40B4-BE49-F238E27FC236}">
                <a16:creationId xmlns:a16="http://schemas.microsoft.com/office/drawing/2014/main" id="{3A81DBEE-91F3-5B42-9DF9-02010EDB1129}"/>
              </a:ext>
            </a:extLst>
          </p:cNvPr>
          <p:cNvSpPr txBox="1">
            <a:spLocks/>
          </p:cNvSpPr>
          <p:nvPr/>
        </p:nvSpPr>
        <p:spPr>
          <a:xfrm>
            <a:off x="311700" y="4276975"/>
            <a:ext cx="85206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spcAft>
                <a:spcPts val="1600"/>
              </a:spcAft>
              <a:buFont typeface="Raleway"/>
              <a:buNone/>
            </a:pPr>
            <a:r>
              <a:rPr lang="en-US" dirty="0"/>
              <a:t>Microsoft: </a:t>
            </a:r>
            <a:r>
              <a:rPr lang="en-US" sz="1600" u="sng" dirty="0">
                <a:solidFill>
                  <a:schemeClr val="hlink"/>
                </a:solidFill>
              </a:rPr>
              <a:t>Power Platform Templates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ctrTitle"/>
          </p:nvPr>
        </p:nvSpPr>
        <p:spPr>
          <a:xfrm>
            <a:off x="498368" y="1452265"/>
            <a:ext cx="8448449" cy="189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GB" sz="3600" dirty="0"/>
              <a:t>Web Scraping with</a:t>
            </a:r>
            <a:br>
              <a:rPr lang="en-GB" sz="3600" dirty="0"/>
            </a:br>
            <a:r>
              <a:rPr lang="en-GB" sz="3600" dirty="0"/>
              <a:t>Microsoft Power Automate Desktop</a:t>
            </a:r>
            <a:endParaRPr sz="3600" dirty="0"/>
          </a:p>
        </p:txBody>
      </p:sp>
      <p:sp>
        <p:nvSpPr>
          <p:cNvPr id="97" name="Google Shape;97;p2"/>
          <p:cNvSpPr txBox="1">
            <a:spLocks noGrp="1"/>
          </p:cNvSpPr>
          <p:nvPr>
            <p:ph type="subTitle" idx="1"/>
          </p:nvPr>
        </p:nvSpPr>
        <p:spPr>
          <a:xfrm>
            <a:off x="164679" y="3457218"/>
            <a:ext cx="3709604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92300" rIns="92300" bIns="92300" anchor="t" anchorCtr="0">
            <a:noAutofit/>
          </a:bodyPr>
          <a:lstStyle/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GB" dirty="0">
                <a:solidFill>
                  <a:srgbClr val="CCCCCC"/>
                </a:solidFill>
              </a:rPr>
              <a:t>Adam Zheng</a:t>
            </a:r>
            <a:endParaRPr dirty="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FB92-DE74-87CA-A48F-1628CBAB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if..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513E-D755-71A1-04D4-4B0DD821F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 have a problem to be solved by creating a service</a:t>
            </a:r>
          </a:p>
          <a:p>
            <a:r>
              <a:rPr lang="en-US" altLang="zh-CN" dirty="0"/>
              <a:t>Base on actions to combine application A and B</a:t>
            </a:r>
          </a:p>
          <a:p>
            <a:r>
              <a:rPr lang="en-US" altLang="zh-CN" dirty="0"/>
              <a:t>You just have no interest to code or reinventing the wheel</a:t>
            </a:r>
          </a:p>
          <a:p>
            <a:r>
              <a:rPr lang="en-US" altLang="zh-CN" dirty="0"/>
              <a:t>However, part of the work is repetitive and boring</a:t>
            </a:r>
          </a:p>
          <a:p>
            <a:pPr marL="11430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75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62D5-6B6E-A163-21F4-027B3CC1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 draw a new car plate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0152B-370D-B6AD-B9C5-89421AAD9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595959"/>
                </a:solidFill>
                <a:effectLst/>
                <a:latin typeface="Raleway" pitchFamily="2" charset="0"/>
              </a:rPr>
              <a:t>For each new vehicle in Macau, plate is draw from 1 of 400 numbers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595959"/>
                </a:solidFill>
                <a:effectLst/>
                <a:latin typeface="Raleway" pitchFamily="2" charset="0"/>
              </a:rPr>
              <a:t>Numbers lies within range </a:t>
            </a:r>
            <a:r>
              <a:rPr lang="en-US" altLang="zh-CN" sz="1800" b="0" i="0" u="none" strike="noStrike">
                <a:solidFill>
                  <a:srgbClr val="595959"/>
                </a:solidFill>
                <a:effectLst/>
                <a:latin typeface="Raleway" pitchFamily="2" charset="0"/>
              </a:rPr>
              <a:t>from AA-43-xx to AA-53-xx</a:t>
            </a:r>
            <a:endParaRPr lang="en-US" altLang="zh-CN" sz="1800" b="0" i="0" u="none" strike="noStrike" dirty="0">
              <a:solidFill>
                <a:srgbClr val="595959"/>
              </a:solidFill>
              <a:effectLst/>
              <a:latin typeface="Raleway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595959"/>
                </a:solidFill>
                <a:effectLst/>
                <a:latin typeface="Raleway" pitchFamily="2" charset="0"/>
              </a:rPr>
              <a:t>Some number is not preferred in Feng Shui, for example number 4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595959"/>
                </a:solidFill>
                <a:effectLst/>
                <a:latin typeface="Raleway" pitchFamily="2" charset="0"/>
              </a:rPr>
              <a:t>Each day there are new car plate registration, some for bid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595959"/>
                </a:solidFill>
                <a:effectLst/>
                <a:latin typeface="Raleway" pitchFamily="2" charset="0"/>
              </a:rPr>
              <a:t>Seek for a way to monitor how unlikely getting bad numbers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595959"/>
                </a:solidFill>
                <a:effectLst/>
                <a:latin typeface="Raleway" pitchFamily="2" charset="0"/>
              </a:rPr>
              <a:t>Thus, pick a best date to draw the plate (</a:t>
            </a:r>
            <a:r>
              <a:rPr lang="zh-CN" altLang="en-US" sz="1800" b="0" i="0" u="none" strike="noStrike" dirty="0">
                <a:solidFill>
                  <a:srgbClr val="595959"/>
                </a:solidFill>
                <a:effectLst/>
                <a:latin typeface="Raleway" pitchFamily="2" charset="0"/>
              </a:rPr>
              <a:t>科學地迷信</a:t>
            </a:r>
            <a:r>
              <a:rPr lang="en-US" altLang="zh-CN" sz="1800" b="0" i="0" u="none" strike="noStrike" dirty="0">
                <a:solidFill>
                  <a:srgbClr val="595959"/>
                </a:solidFill>
                <a:effectLst/>
                <a:latin typeface="Raleway" pitchFamily="2" charset="0"/>
              </a:rPr>
              <a:t>)</a:t>
            </a:r>
            <a:br>
              <a:rPr lang="zh-CN" altLang="en-US" b="0" dirty="0">
                <a:effectLst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9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2CD2-AAF5-B10F-2E12-110B3788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Mijia</a:t>
            </a:r>
            <a:r>
              <a:rPr lang="en-US" altLang="zh-CN" dirty="0"/>
              <a:t> Scenes (Rule based intelligent)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A13DF-5466-C18F-88C6-5DC8F44E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71" y="1204754"/>
            <a:ext cx="1594987" cy="3544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1AEA6-BD76-D091-CB7C-E3204D64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06" y="1204754"/>
            <a:ext cx="1594987" cy="354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C3ACC-D3CD-7B57-EA86-22877481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442" y="1204754"/>
            <a:ext cx="1594987" cy="35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7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4AB3-D8D5-8AC9-4DB2-542B963D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IFTTT (Connectors)</a:t>
            </a:r>
            <a:endParaRPr lang="zh-CN" altLang="en-US" dirty="0"/>
          </a:p>
        </p:txBody>
      </p:sp>
      <p:pic>
        <p:nvPicPr>
          <p:cNvPr id="2052" name="Picture 4" descr="The Big List of IFTTT Recipes: 40+ Hacks for Hardcore Social Media  Productivity">
            <a:extLst>
              <a:ext uri="{FF2B5EF4-FFF2-40B4-BE49-F238E27FC236}">
                <a16:creationId xmlns:a16="http://schemas.microsoft.com/office/drawing/2014/main" id="{FC130F66-1903-AD59-B650-7C73F1B8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41" y="1043223"/>
            <a:ext cx="2391117" cy="35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421F3-B91E-1044-BEEF-8DF5F483D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4" y="1915529"/>
            <a:ext cx="2756202" cy="1842062"/>
          </a:xfrm>
          <a:prstGeom prst="rect">
            <a:avLst/>
          </a:prstGeom>
        </p:spPr>
      </p:pic>
      <p:pic>
        <p:nvPicPr>
          <p:cNvPr id="2060" name="Picture 12" descr="35 Super Useful IFTTT Recipes You Might Not Know About - Lifehack">
            <a:extLst>
              <a:ext uri="{FF2B5EF4-FFF2-40B4-BE49-F238E27FC236}">
                <a16:creationId xmlns:a16="http://schemas.microsoft.com/office/drawing/2014/main" id="{1A1C6F33-AE15-950B-4755-8D86A1B1D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36" y="1972185"/>
            <a:ext cx="3017308" cy="17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57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C0B4-9200-D20B-FDA1-5931E754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QuickMacro</a:t>
            </a:r>
            <a:r>
              <a:rPr lang="en-US" altLang="zh-CN" dirty="0"/>
              <a:t> (Macro Recorder)</a:t>
            </a:r>
            <a:endParaRPr lang="zh-CN" altLang="en-US" dirty="0"/>
          </a:p>
        </p:txBody>
      </p:sp>
      <p:pic>
        <p:nvPicPr>
          <p:cNvPr id="4" name="Picture 2" descr="按键精灵电脑版2014下载_按键精灵正式版2014.05.17762 - 系统之家">
            <a:extLst>
              <a:ext uri="{FF2B5EF4-FFF2-40B4-BE49-F238E27FC236}">
                <a16:creationId xmlns:a16="http://schemas.microsoft.com/office/drawing/2014/main" id="{54824691-A35E-C617-5CCD-1CDE7A700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7" y="1364773"/>
            <a:ext cx="3823922" cy="241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8BA42-B357-29BC-47F4-745BB309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3" y="1364773"/>
            <a:ext cx="3823922" cy="306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488473-4F78-CDDF-69C8-2E0F871A1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578497"/>
            <a:ext cx="8520600" cy="990378"/>
          </a:xfrm>
        </p:spPr>
        <p:txBody>
          <a:bodyPr/>
          <a:lstStyle/>
          <a:p>
            <a:r>
              <a:rPr lang="en-US" altLang="zh-CN" dirty="0"/>
              <a:t>Record of UI actions into script</a:t>
            </a:r>
          </a:p>
          <a:p>
            <a:r>
              <a:rPr lang="en-US" altLang="zh-CN" dirty="0"/>
              <a:t>Edit for rule conditions</a:t>
            </a:r>
          </a:p>
          <a:p>
            <a:r>
              <a:rPr lang="en-US" altLang="zh-CN" dirty="0"/>
              <a:t>Set for loops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33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31C6-AA78-E180-4E6C-F75F7F2A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RPA Robotic Process Automation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63BD9-3DFB-84BF-1DE0-B3ACC751B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Low code</a:t>
            </a:r>
          </a:p>
          <a:p>
            <a:r>
              <a:rPr lang="en-US" altLang="zh-CN" dirty="0"/>
              <a:t>Concurrency</a:t>
            </a:r>
          </a:p>
          <a:p>
            <a:r>
              <a:rPr lang="en-US" altLang="zh-CN" dirty="0"/>
              <a:t>As a Service</a:t>
            </a:r>
          </a:p>
          <a:p>
            <a:r>
              <a:rPr lang="en-US" altLang="zh-CN" dirty="0"/>
              <a:t>Intelligent (Rule based)</a:t>
            </a:r>
          </a:p>
          <a:p>
            <a:r>
              <a:rPr lang="en-US" altLang="zh-CN" dirty="0"/>
              <a:t>Plentiful Connectors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3365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300" tIns="92300" rIns="92300" bIns="92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GB" altLang="zh-CN" dirty="0"/>
              <a:t>Power Automate / </a:t>
            </a:r>
            <a:r>
              <a:rPr lang="en-GB" dirty="0"/>
              <a:t>Power Automate Desktop</a:t>
            </a:r>
            <a:endParaRPr dirty="0"/>
          </a:p>
        </p:txBody>
      </p:sp>
      <p:pic>
        <p:nvPicPr>
          <p:cNvPr id="3078" name="Picture 6" descr="Automate Repetitive Desktop Tasks With Power Automate Desktop">
            <a:extLst>
              <a:ext uri="{FF2B5EF4-FFF2-40B4-BE49-F238E27FC236}">
                <a16:creationId xmlns:a16="http://schemas.microsoft.com/office/drawing/2014/main" id="{998E63BE-A729-6FE3-D1FF-B63E9EC4C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20" y="1392945"/>
            <a:ext cx="4040270" cy="22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C5E771B-0B82-A750-7285-74CD07EA4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820" y="1379928"/>
            <a:ext cx="4086631" cy="22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icrosoft Flow">
            <a:extLst>
              <a:ext uri="{FF2B5EF4-FFF2-40B4-BE49-F238E27FC236}">
                <a16:creationId xmlns:a16="http://schemas.microsoft.com/office/drawing/2014/main" id="{8C53D343-407B-14A9-6CD3-6ED843A5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25" y="3876797"/>
            <a:ext cx="1662860" cy="83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C5A827-2CEB-07D2-1DBA-CA272BA1B1E0}"/>
              </a:ext>
            </a:extLst>
          </p:cNvPr>
          <p:cNvGrpSpPr/>
          <p:nvPr/>
        </p:nvGrpSpPr>
        <p:grpSpPr>
          <a:xfrm>
            <a:off x="5653651" y="4033767"/>
            <a:ext cx="3101629" cy="630027"/>
            <a:chOff x="5634377" y="4068448"/>
            <a:chExt cx="3101629" cy="630027"/>
          </a:xfrm>
        </p:grpSpPr>
        <p:pic>
          <p:nvPicPr>
            <p:cNvPr id="3088" name="Picture 16" descr="mma.prnewswire.com/media/458049/Softomotive_Log...">
              <a:extLst>
                <a:ext uri="{FF2B5EF4-FFF2-40B4-BE49-F238E27FC236}">
                  <a16:creationId xmlns:a16="http://schemas.microsoft.com/office/drawing/2014/main" id="{6963F5C1-4D05-84DD-75FF-63679F030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548" y="4160744"/>
              <a:ext cx="1707458" cy="53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WinAutomation">
              <a:extLst>
                <a:ext uri="{FF2B5EF4-FFF2-40B4-BE49-F238E27FC236}">
                  <a16:creationId xmlns:a16="http://schemas.microsoft.com/office/drawing/2014/main" id="{2FB74E66-B251-8255-5E0D-60835E763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377" y="4068448"/>
              <a:ext cx="2247900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Power Automate - Microsoft Tech Community">
            <a:extLst>
              <a:ext uri="{FF2B5EF4-FFF2-40B4-BE49-F238E27FC236}">
                <a16:creationId xmlns:a16="http://schemas.microsoft.com/office/drawing/2014/main" id="{C579C292-CC4D-92AB-F0D2-67032BCF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72" y="3369054"/>
            <a:ext cx="2051747" cy="205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KD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242</Words>
  <Application>Microsoft Office PowerPoint</Application>
  <PresentationFormat>On-screen Show (16:9)</PresentationFormat>
  <Paragraphs>36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Raleway</vt:lpstr>
      <vt:lpstr>Arial</vt:lpstr>
      <vt:lpstr>Inter Light</vt:lpstr>
      <vt:lpstr>Century Schoolbook</vt:lpstr>
      <vt:lpstr>Courier New</vt:lpstr>
      <vt:lpstr>Raleway Light</vt:lpstr>
      <vt:lpstr>HKDL</vt:lpstr>
      <vt:lpstr>PowerPoint Presentation</vt:lpstr>
      <vt:lpstr>Web Scraping with Microsoft Power Automate Desktop</vt:lpstr>
      <vt:lpstr>What if..</vt:lpstr>
      <vt:lpstr>Problem for draw a new car plate</vt:lpstr>
      <vt:lpstr>Mijia Scenes (Rule based intelligent)</vt:lpstr>
      <vt:lpstr>IFTTT (Connectors)</vt:lpstr>
      <vt:lpstr>QuickMacro (Macro Recorder)</vt:lpstr>
      <vt:lpstr>RPA Robotic Process Automation</vt:lpstr>
      <vt:lpstr>Power Automate / Power Automate Desktop</vt:lpstr>
      <vt:lpstr>Power Platform</vt:lpstr>
      <vt:lpstr>PAD comes in Windows 11</vt:lpstr>
      <vt:lpstr>Connectors and Templates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adam zheng</cp:lastModifiedBy>
  <cp:revision>15</cp:revision>
  <dcterms:modified xsi:type="dcterms:W3CDTF">2022-08-19T15:50:17Z</dcterms:modified>
</cp:coreProperties>
</file>